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2" r:id="rId5"/>
    <p:sldId id="259" r:id="rId6"/>
    <p:sldId id="260" r:id="rId7"/>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45"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51E86A-C07A-4205-BEC5-297ED674E703}"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PE"/>
        </a:p>
      </dgm:t>
    </dgm:pt>
    <dgm:pt modelId="{22E65461-0B20-40A3-A9E2-8A0160A4583F}">
      <dgm:prSet custT="1"/>
      <dgm:spPr/>
      <dgm:t>
        <a:bodyPr/>
        <a:lstStyle/>
        <a:p>
          <a:r>
            <a:rPr lang="es-ES" sz="1400" dirty="0" smtClean="0"/>
            <a:t>PROBLEMA PRINCIPAL: </a:t>
          </a:r>
          <a:endParaRPr lang="es-PE" sz="1400" dirty="0"/>
        </a:p>
      </dgm:t>
    </dgm:pt>
    <dgm:pt modelId="{213AA4B2-01B7-4E92-9191-0895B6E94C88}" type="parTrans" cxnId="{BDCFAF26-6335-4454-ACA8-65AEA3C35C1D}">
      <dgm:prSet/>
      <dgm:spPr/>
      <dgm:t>
        <a:bodyPr/>
        <a:lstStyle/>
        <a:p>
          <a:endParaRPr lang="es-PE"/>
        </a:p>
      </dgm:t>
    </dgm:pt>
    <dgm:pt modelId="{6DE86CA0-D75F-462A-9CA7-5DA62FCEE791}" type="sibTrans" cxnId="{BDCFAF26-6335-4454-ACA8-65AEA3C35C1D}">
      <dgm:prSet/>
      <dgm:spPr/>
      <dgm:t>
        <a:bodyPr/>
        <a:lstStyle/>
        <a:p>
          <a:endParaRPr lang="es-PE"/>
        </a:p>
      </dgm:t>
    </dgm:pt>
    <dgm:pt modelId="{F0894136-EA0B-4C43-A76C-9D7A0C6B7067}">
      <dgm:prSet custT="1"/>
      <dgm:spPr/>
      <dgm:t>
        <a:bodyPr/>
        <a:lstStyle/>
        <a:p>
          <a:r>
            <a:rPr lang="es-ES" sz="1200" b="0" dirty="0" smtClean="0"/>
            <a:t>Deficiente gestión en la recolección de los desechos y residuos olidos sólidos en la ciudad de puno.</a:t>
          </a:r>
          <a:endParaRPr lang="es-PE" sz="1200" b="0" dirty="0"/>
        </a:p>
      </dgm:t>
    </dgm:pt>
    <dgm:pt modelId="{D0BBA6FB-FA2B-4B16-BDAB-74F80E6ED6EB}" type="parTrans" cxnId="{3C836ED7-3B90-4085-9C9E-81FF0E32B8CF}">
      <dgm:prSet/>
      <dgm:spPr/>
      <dgm:t>
        <a:bodyPr/>
        <a:lstStyle/>
        <a:p>
          <a:endParaRPr lang="es-PE"/>
        </a:p>
      </dgm:t>
    </dgm:pt>
    <dgm:pt modelId="{6C38CBB6-A287-4087-AC79-08E6DE649939}" type="sibTrans" cxnId="{3C836ED7-3B90-4085-9C9E-81FF0E32B8CF}">
      <dgm:prSet/>
      <dgm:spPr/>
      <dgm:t>
        <a:bodyPr/>
        <a:lstStyle/>
        <a:p>
          <a:endParaRPr lang="es-PE"/>
        </a:p>
      </dgm:t>
    </dgm:pt>
    <dgm:pt modelId="{7FE0C6A2-0A97-4B23-86FA-673FAD4D0C99}">
      <dgm:prSet/>
      <dgm:spPr/>
      <dgm:t>
        <a:bodyPr/>
        <a:lstStyle/>
        <a:p>
          <a:endParaRPr lang="es-PE" sz="1700" dirty="0"/>
        </a:p>
      </dgm:t>
    </dgm:pt>
    <dgm:pt modelId="{120D9035-BB2B-48CF-9E46-AB3DCEAB3504}" type="parTrans" cxnId="{596FE914-B12B-41DB-9301-9E7F579218A5}">
      <dgm:prSet/>
      <dgm:spPr/>
      <dgm:t>
        <a:bodyPr/>
        <a:lstStyle/>
        <a:p>
          <a:endParaRPr lang="es-PE"/>
        </a:p>
      </dgm:t>
    </dgm:pt>
    <dgm:pt modelId="{9181ED34-8A76-48CD-9935-AD70B3577068}" type="sibTrans" cxnId="{596FE914-B12B-41DB-9301-9E7F579218A5}">
      <dgm:prSet/>
      <dgm:spPr/>
      <dgm:t>
        <a:bodyPr/>
        <a:lstStyle/>
        <a:p>
          <a:endParaRPr lang="es-PE"/>
        </a:p>
      </dgm:t>
    </dgm:pt>
    <dgm:pt modelId="{83D9BB9F-F640-4FD7-AD5F-4298E47F23A9}">
      <dgm:prSet custT="1"/>
      <dgm:spPr/>
      <dgm:t>
        <a:bodyPr/>
        <a:lstStyle/>
        <a:p>
          <a:r>
            <a:rPr lang="es-ES" sz="1400" b="1" dirty="0" smtClean="0"/>
            <a:t>TITULO DEL PROYECTO:</a:t>
          </a:r>
          <a:r>
            <a:rPr lang="es-ES" sz="1400" dirty="0" smtClean="0"/>
            <a:t> </a:t>
          </a:r>
          <a:endParaRPr lang="es-PE" sz="1400" dirty="0"/>
        </a:p>
      </dgm:t>
    </dgm:pt>
    <dgm:pt modelId="{988947C2-D56C-4A56-9B15-CC0A1145AA44}" type="parTrans" cxnId="{89B3A895-D9EB-4D43-9CE4-9715826D38B0}">
      <dgm:prSet/>
      <dgm:spPr/>
      <dgm:t>
        <a:bodyPr/>
        <a:lstStyle/>
        <a:p>
          <a:endParaRPr lang="es-PE"/>
        </a:p>
      </dgm:t>
    </dgm:pt>
    <dgm:pt modelId="{8A5A354F-0197-4D75-B7C6-DD008D639800}" type="sibTrans" cxnId="{89B3A895-D9EB-4D43-9CE4-9715826D38B0}">
      <dgm:prSet/>
      <dgm:spPr/>
      <dgm:t>
        <a:bodyPr/>
        <a:lstStyle/>
        <a:p>
          <a:endParaRPr lang="es-PE"/>
        </a:p>
      </dgm:t>
    </dgm:pt>
    <dgm:pt modelId="{8CFF79D8-613E-4726-923C-E244200FC2A8}">
      <dgm:prSet custT="1"/>
      <dgm:spPr/>
      <dgm:t>
        <a:bodyPr/>
        <a:lstStyle/>
        <a:p>
          <a:r>
            <a:rPr lang="es-ES" sz="1200" dirty="0" smtClean="0"/>
            <a:t>RECOLECCIÓN Y REUTILIZACIÓN DE LOS DESECHOS Y RESIDUOS SÓLIDOS PARA MEJORAR LA CALIDAD DE VIDA DE LOS POBLADORES PARA MEJORAR EL MEDIO AMBIENTE EN LA CIUDAD DE PUNO.</a:t>
          </a:r>
          <a:endParaRPr lang="es-PE" sz="1200" dirty="0"/>
        </a:p>
      </dgm:t>
    </dgm:pt>
    <dgm:pt modelId="{82A218E6-B8D9-43FD-B5BC-F6769742B0ED}" type="parTrans" cxnId="{58DE6A32-5DEC-40C6-ADDC-1386AB82CEB9}">
      <dgm:prSet/>
      <dgm:spPr/>
      <dgm:t>
        <a:bodyPr/>
        <a:lstStyle/>
        <a:p>
          <a:endParaRPr lang="es-PE"/>
        </a:p>
      </dgm:t>
    </dgm:pt>
    <dgm:pt modelId="{D4E9A162-909A-4DB2-A53B-F02E75088FD0}" type="sibTrans" cxnId="{58DE6A32-5DEC-40C6-ADDC-1386AB82CEB9}">
      <dgm:prSet/>
      <dgm:spPr/>
      <dgm:t>
        <a:bodyPr/>
        <a:lstStyle/>
        <a:p>
          <a:endParaRPr lang="es-PE"/>
        </a:p>
      </dgm:t>
    </dgm:pt>
    <dgm:pt modelId="{3CA98C71-B6DD-4ADD-A558-7E2DE7C433CF}">
      <dgm:prSet/>
      <dgm:spPr/>
      <dgm:t>
        <a:bodyPr/>
        <a:lstStyle/>
        <a:p>
          <a:r>
            <a:rPr lang="es-MX" b="1" smtClean="0"/>
            <a:t>JUSTIFICACIÓN DEL PROYECTO </a:t>
          </a:r>
          <a:endParaRPr lang="es-PE"/>
        </a:p>
      </dgm:t>
    </dgm:pt>
    <dgm:pt modelId="{31BBA06A-07A2-4FDD-8E4B-395E9FD12BCA}" type="parTrans" cxnId="{3D09F80A-8E16-4AFB-9B93-FE9E2819592A}">
      <dgm:prSet/>
      <dgm:spPr/>
      <dgm:t>
        <a:bodyPr/>
        <a:lstStyle/>
        <a:p>
          <a:endParaRPr lang="es-PE"/>
        </a:p>
      </dgm:t>
    </dgm:pt>
    <dgm:pt modelId="{8A37F469-33B3-4301-9A50-B852BA5C3EB4}" type="sibTrans" cxnId="{3D09F80A-8E16-4AFB-9B93-FE9E2819592A}">
      <dgm:prSet/>
      <dgm:spPr/>
      <dgm:t>
        <a:bodyPr/>
        <a:lstStyle/>
        <a:p>
          <a:endParaRPr lang="es-PE"/>
        </a:p>
      </dgm:t>
    </dgm:pt>
    <dgm:pt modelId="{4079C98F-3A26-4E03-AE36-97586BFDE8D4}">
      <dgm:prSet custT="1"/>
      <dgm:spPr/>
      <dgm:t>
        <a:bodyPr/>
        <a:lstStyle/>
        <a:p>
          <a:pPr algn="just"/>
          <a:r>
            <a:rPr lang="es-MX" sz="1200" dirty="0" smtClean="0"/>
            <a:t>La falta de un manejo adecuado y gestión de los residuos sólidos  en el distrito de PUNO afecta enormemente la</a:t>
          </a:r>
          <a:r>
            <a:rPr lang="es-MX" sz="1200" b="1" dirty="0" smtClean="0"/>
            <a:t> SALUD</a:t>
          </a:r>
          <a:r>
            <a:rPr lang="es-MX" sz="1200" dirty="0" smtClean="0"/>
            <a:t> de la población ya que la generación de dichos residuos Según el plan de gestión de residuos sólidos aprobado mediante ordenanza municipal con número 371-2013-CMPP aprobado en el año 2013, la generación per cápita de residuos sólidos municipales es de  0.69 Kg/ </a:t>
          </a:r>
          <a:r>
            <a:rPr lang="es-MX" sz="1200" dirty="0" err="1" smtClean="0"/>
            <a:t>hab</a:t>
          </a:r>
          <a:r>
            <a:rPr lang="es-MX" sz="1200" dirty="0" smtClean="0"/>
            <a:t>. / Día y la de residuos domiciliarios es de 0.53 Kg/</a:t>
          </a:r>
          <a:r>
            <a:rPr lang="es-MX" sz="1200" dirty="0" err="1" smtClean="0"/>
            <a:t>hab</a:t>
          </a:r>
          <a:r>
            <a:rPr lang="es-MX" sz="1200" dirty="0" smtClean="0"/>
            <a:t>./ día. Y  La densidad promedio de los residuos sólidos compactados es de Kg/ m3. </a:t>
          </a:r>
          <a:endParaRPr lang="es-PE" sz="1200" dirty="0"/>
        </a:p>
      </dgm:t>
    </dgm:pt>
    <dgm:pt modelId="{83F0A3E5-7064-4CB5-BD8D-D8F09B03013E}" type="parTrans" cxnId="{5F15617A-E625-4B55-A406-6109ADDB9817}">
      <dgm:prSet/>
      <dgm:spPr/>
      <dgm:t>
        <a:bodyPr/>
        <a:lstStyle/>
        <a:p>
          <a:endParaRPr lang="es-PE"/>
        </a:p>
      </dgm:t>
    </dgm:pt>
    <dgm:pt modelId="{B6FA6FF1-A461-4300-BB81-8F04917F5CD2}" type="sibTrans" cxnId="{5F15617A-E625-4B55-A406-6109ADDB9817}">
      <dgm:prSet/>
      <dgm:spPr/>
      <dgm:t>
        <a:bodyPr/>
        <a:lstStyle/>
        <a:p>
          <a:endParaRPr lang="es-PE"/>
        </a:p>
      </dgm:t>
    </dgm:pt>
    <dgm:pt modelId="{2C6C92BD-E31F-48E5-8855-A9D4D943C56F}">
      <dgm:prSet custT="1"/>
      <dgm:spPr/>
      <dgm:t>
        <a:bodyPr/>
        <a:lstStyle/>
        <a:p>
          <a:pPr algn="just"/>
          <a:r>
            <a:rPr lang="es-MX" sz="1200" dirty="0" smtClean="0"/>
            <a:t>Dentro de  clasificación de la composición de los residuos sólidos domiciliarios es de la siguiente manera: </a:t>
          </a:r>
          <a:endParaRPr lang="es-PE" sz="1200" dirty="0"/>
        </a:p>
      </dgm:t>
    </dgm:pt>
    <dgm:pt modelId="{8FF19E76-2E3D-4175-AF57-C13B9B78FD5B}" type="parTrans" cxnId="{FC0C3208-78B5-426A-AEDA-DC54ABC9FC8D}">
      <dgm:prSet/>
      <dgm:spPr/>
      <dgm:t>
        <a:bodyPr/>
        <a:lstStyle/>
        <a:p>
          <a:endParaRPr lang="es-PE"/>
        </a:p>
      </dgm:t>
    </dgm:pt>
    <dgm:pt modelId="{548B4D83-5D0F-4D42-B8B7-1B12DCF715E4}" type="sibTrans" cxnId="{FC0C3208-78B5-426A-AEDA-DC54ABC9FC8D}">
      <dgm:prSet/>
      <dgm:spPr/>
      <dgm:t>
        <a:bodyPr/>
        <a:lstStyle/>
        <a:p>
          <a:endParaRPr lang="es-PE"/>
        </a:p>
      </dgm:t>
    </dgm:pt>
    <dgm:pt modelId="{60E99DA5-1879-4F7A-8031-4814419D7F3B}">
      <dgm:prSet custT="1"/>
      <dgm:spPr/>
      <dgm:t>
        <a:bodyPr/>
        <a:lstStyle/>
        <a:p>
          <a:pPr algn="just"/>
          <a:r>
            <a:rPr lang="es-MX" sz="1200" dirty="0" smtClean="0"/>
            <a:t>Materia orgánica 61.38; madera follaje 2.80; papel 1.64; cartón 3.76; vidrio 2.47; plástico PET 1.84; plástico duro 1.85; bolsas3.32; </a:t>
          </a:r>
          <a:r>
            <a:rPr lang="es-MX" sz="1200" dirty="0" err="1" smtClean="0"/>
            <a:t>tecnopor</a:t>
          </a:r>
          <a:r>
            <a:rPr lang="es-MX" sz="1200" dirty="0" smtClean="0"/>
            <a:t> y </a:t>
          </a:r>
          <a:r>
            <a:rPr lang="es-MX" sz="1200" dirty="0" err="1" smtClean="0"/>
            <a:t>similiares</a:t>
          </a:r>
          <a:r>
            <a:rPr lang="es-MX" sz="1200" dirty="0" smtClean="0"/>
            <a:t> 0.49; metales 1.73; telas textiles 2.11; caucho, cuero y jebe 0.42; pilas 0.00 restos de medicinas, focos 0.35; residuos sanitarios 8. 41; material inerte 1.02 y otros 2.12</a:t>
          </a:r>
          <a:endParaRPr lang="es-PE" sz="1200" dirty="0"/>
        </a:p>
      </dgm:t>
    </dgm:pt>
    <dgm:pt modelId="{D38F5010-DC08-421E-90E4-65CFD6967CCD}" type="parTrans" cxnId="{EFC8C508-E9F5-4845-9A7F-B8428E91C65B}">
      <dgm:prSet/>
      <dgm:spPr/>
      <dgm:t>
        <a:bodyPr/>
        <a:lstStyle/>
        <a:p>
          <a:endParaRPr lang="es-PE"/>
        </a:p>
      </dgm:t>
    </dgm:pt>
    <dgm:pt modelId="{4E0F8EC1-F1C1-4210-852B-F4197F8276E0}" type="sibTrans" cxnId="{EFC8C508-E9F5-4845-9A7F-B8428E91C65B}">
      <dgm:prSet/>
      <dgm:spPr/>
      <dgm:t>
        <a:bodyPr/>
        <a:lstStyle/>
        <a:p>
          <a:endParaRPr lang="es-PE"/>
        </a:p>
      </dgm:t>
    </dgm:pt>
    <dgm:pt modelId="{733EAE5C-E596-4063-8E03-6C4FE15B1789}" type="pres">
      <dgm:prSet presAssocID="{B951E86A-C07A-4205-BEC5-297ED674E703}" presName="linear" presStyleCnt="0">
        <dgm:presLayoutVars>
          <dgm:dir/>
          <dgm:animLvl val="lvl"/>
          <dgm:resizeHandles val="exact"/>
        </dgm:presLayoutVars>
      </dgm:prSet>
      <dgm:spPr/>
    </dgm:pt>
    <dgm:pt modelId="{CC2EE39E-67FF-4A25-AA56-7DC6BEA638D0}" type="pres">
      <dgm:prSet presAssocID="{22E65461-0B20-40A3-A9E2-8A0160A4583F}" presName="parentLin" presStyleCnt="0"/>
      <dgm:spPr/>
    </dgm:pt>
    <dgm:pt modelId="{56A3F507-3F96-476A-A5AA-CBC668BA389B}" type="pres">
      <dgm:prSet presAssocID="{22E65461-0B20-40A3-A9E2-8A0160A4583F}" presName="parentLeftMargin" presStyleLbl="node1" presStyleIdx="0" presStyleCnt="3"/>
      <dgm:spPr/>
    </dgm:pt>
    <dgm:pt modelId="{2D1BB09A-2855-4069-AE93-8C792510210A}" type="pres">
      <dgm:prSet presAssocID="{22E65461-0B20-40A3-A9E2-8A0160A4583F}" presName="parentText" presStyleLbl="node1" presStyleIdx="0" presStyleCnt="3" custScaleY="78148" custLinFactNeighborX="4167" custLinFactNeighborY="-46091">
        <dgm:presLayoutVars>
          <dgm:chMax val="0"/>
          <dgm:bulletEnabled val="1"/>
        </dgm:presLayoutVars>
      </dgm:prSet>
      <dgm:spPr/>
    </dgm:pt>
    <dgm:pt modelId="{F852BA29-1D9D-4BCB-BC83-F5DD2840A2E0}" type="pres">
      <dgm:prSet presAssocID="{22E65461-0B20-40A3-A9E2-8A0160A4583F}" presName="negativeSpace" presStyleCnt="0"/>
      <dgm:spPr/>
    </dgm:pt>
    <dgm:pt modelId="{89F327CD-A02E-4D55-AFA6-5B8F514DD270}" type="pres">
      <dgm:prSet presAssocID="{22E65461-0B20-40A3-A9E2-8A0160A4583F}" presName="childText" presStyleLbl="conFgAcc1" presStyleIdx="0" presStyleCnt="3" custScaleY="58061" custLinFactNeighborY="71553">
        <dgm:presLayoutVars>
          <dgm:bulletEnabled val="1"/>
        </dgm:presLayoutVars>
      </dgm:prSet>
      <dgm:spPr/>
    </dgm:pt>
    <dgm:pt modelId="{E9D69797-4766-4933-AD41-D34CE69A0ACB}" type="pres">
      <dgm:prSet presAssocID="{6DE86CA0-D75F-462A-9CA7-5DA62FCEE791}" presName="spaceBetweenRectangles" presStyleCnt="0"/>
      <dgm:spPr/>
    </dgm:pt>
    <dgm:pt modelId="{37DF2CF4-3D67-4103-B783-C977EDA0894E}" type="pres">
      <dgm:prSet presAssocID="{83D9BB9F-F640-4FD7-AD5F-4298E47F23A9}" presName="parentLin" presStyleCnt="0"/>
      <dgm:spPr/>
    </dgm:pt>
    <dgm:pt modelId="{E12B185D-C5D9-4484-BA1A-67D96D1ED276}" type="pres">
      <dgm:prSet presAssocID="{83D9BB9F-F640-4FD7-AD5F-4298E47F23A9}" presName="parentLeftMargin" presStyleLbl="node1" presStyleIdx="0" presStyleCnt="3"/>
      <dgm:spPr/>
    </dgm:pt>
    <dgm:pt modelId="{0C828A50-FBE2-4375-9810-F16C37A1173F}" type="pres">
      <dgm:prSet presAssocID="{83D9BB9F-F640-4FD7-AD5F-4298E47F23A9}" presName="parentText" presStyleLbl="node1" presStyleIdx="1" presStyleCnt="3" custScaleY="93943" custLinFactNeighborX="4167" custLinFactNeighborY="-8950">
        <dgm:presLayoutVars>
          <dgm:chMax val="0"/>
          <dgm:bulletEnabled val="1"/>
        </dgm:presLayoutVars>
      </dgm:prSet>
      <dgm:spPr/>
    </dgm:pt>
    <dgm:pt modelId="{D1683E22-B052-4CC6-9EE6-1DF6B0471359}" type="pres">
      <dgm:prSet presAssocID="{83D9BB9F-F640-4FD7-AD5F-4298E47F23A9}" presName="negativeSpace" presStyleCnt="0"/>
      <dgm:spPr/>
    </dgm:pt>
    <dgm:pt modelId="{D0D83FC4-CAA2-442A-8665-D3409C43BDB7}" type="pres">
      <dgm:prSet presAssocID="{83D9BB9F-F640-4FD7-AD5F-4298E47F23A9}" presName="childText" presStyleLbl="conFgAcc1" presStyleIdx="1" presStyleCnt="3">
        <dgm:presLayoutVars>
          <dgm:bulletEnabled val="1"/>
        </dgm:presLayoutVars>
      </dgm:prSet>
      <dgm:spPr/>
    </dgm:pt>
    <dgm:pt modelId="{2EF0B22A-EC47-499A-BE11-899CDD4D9A92}" type="pres">
      <dgm:prSet presAssocID="{8A5A354F-0197-4D75-B7C6-DD008D639800}" presName="spaceBetweenRectangles" presStyleCnt="0"/>
      <dgm:spPr/>
    </dgm:pt>
    <dgm:pt modelId="{C268E392-3900-4B53-AB7E-E4978354B817}" type="pres">
      <dgm:prSet presAssocID="{3CA98C71-B6DD-4ADD-A558-7E2DE7C433CF}" presName="parentLin" presStyleCnt="0"/>
      <dgm:spPr/>
    </dgm:pt>
    <dgm:pt modelId="{BD56592C-83CF-4974-8C10-F1D6C147D5BF}" type="pres">
      <dgm:prSet presAssocID="{3CA98C71-B6DD-4ADD-A558-7E2DE7C433CF}" presName="parentLeftMargin" presStyleLbl="node1" presStyleIdx="1" presStyleCnt="3"/>
      <dgm:spPr/>
    </dgm:pt>
    <dgm:pt modelId="{750EE179-D530-49E3-ADC4-B0946776FD30}" type="pres">
      <dgm:prSet presAssocID="{3CA98C71-B6DD-4ADD-A558-7E2DE7C433CF}" presName="parentText" presStyleLbl="node1" presStyleIdx="2" presStyleCnt="3">
        <dgm:presLayoutVars>
          <dgm:chMax val="0"/>
          <dgm:bulletEnabled val="1"/>
        </dgm:presLayoutVars>
      </dgm:prSet>
      <dgm:spPr/>
    </dgm:pt>
    <dgm:pt modelId="{BD2784BA-DCE6-4105-8F99-E64BFD7F47AE}" type="pres">
      <dgm:prSet presAssocID="{3CA98C71-B6DD-4ADD-A558-7E2DE7C433CF}" presName="negativeSpace" presStyleCnt="0"/>
      <dgm:spPr/>
    </dgm:pt>
    <dgm:pt modelId="{0B5DA079-2368-4F86-87FE-854FF36BB166}" type="pres">
      <dgm:prSet presAssocID="{3CA98C71-B6DD-4ADD-A558-7E2DE7C433CF}" presName="childText" presStyleLbl="conFgAcc1" presStyleIdx="2" presStyleCnt="3">
        <dgm:presLayoutVars>
          <dgm:bulletEnabled val="1"/>
        </dgm:presLayoutVars>
      </dgm:prSet>
      <dgm:spPr/>
    </dgm:pt>
  </dgm:ptLst>
  <dgm:cxnLst>
    <dgm:cxn modelId="{E613454B-3BC1-4EDB-B78A-95EE33D7D875}" type="presOf" srcId="{22E65461-0B20-40A3-A9E2-8A0160A4583F}" destId="{2D1BB09A-2855-4069-AE93-8C792510210A}" srcOrd="1" destOrd="0" presId="urn:microsoft.com/office/officeart/2005/8/layout/list1"/>
    <dgm:cxn modelId="{BBECC7B5-D9B0-42CC-AD44-CF2AA592A5E0}" type="presOf" srcId="{4079C98F-3A26-4E03-AE36-97586BFDE8D4}" destId="{0B5DA079-2368-4F86-87FE-854FF36BB166}" srcOrd="0" destOrd="0" presId="urn:microsoft.com/office/officeart/2005/8/layout/list1"/>
    <dgm:cxn modelId="{5F15617A-E625-4B55-A406-6109ADDB9817}" srcId="{3CA98C71-B6DD-4ADD-A558-7E2DE7C433CF}" destId="{4079C98F-3A26-4E03-AE36-97586BFDE8D4}" srcOrd="0" destOrd="0" parTransId="{83F0A3E5-7064-4CB5-BD8D-D8F09B03013E}" sibTransId="{B6FA6FF1-A461-4300-BB81-8F04917F5CD2}"/>
    <dgm:cxn modelId="{596FE914-B12B-41DB-9301-9E7F579218A5}" srcId="{22E65461-0B20-40A3-A9E2-8A0160A4583F}" destId="{7FE0C6A2-0A97-4B23-86FA-673FAD4D0C99}" srcOrd="1" destOrd="0" parTransId="{120D9035-BB2B-48CF-9E46-AB3DCEAB3504}" sibTransId="{9181ED34-8A76-48CD-9935-AD70B3577068}"/>
    <dgm:cxn modelId="{51E9FA94-8E5C-4C77-8051-346410D65E84}" type="presOf" srcId="{3CA98C71-B6DD-4ADD-A558-7E2DE7C433CF}" destId="{BD56592C-83CF-4974-8C10-F1D6C147D5BF}" srcOrd="0" destOrd="0" presId="urn:microsoft.com/office/officeart/2005/8/layout/list1"/>
    <dgm:cxn modelId="{3C836ED7-3B90-4085-9C9E-81FF0E32B8CF}" srcId="{22E65461-0B20-40A3-A9E2-8A0160A4583F}" destId="{F0894136-EA0B-4C43-A76C-9D7A0C6B7067}" srcOrd="0" destOrd="0" parTransId="{D0BBA6FB-FA2B-4B16-BDAB-74F80E6ED6EB}" sibTransId="{6C38CBB6-A287-4087-AC79-08E6DE649939}"/>
    <dgm:cxn modelId="{EA8DD44E-4ABC-4D20-8D83-983B1F723897}" type="presOf" srcId="{7FE0C6A2-0A97-4B23-86FA-673FAD4D0C99}" destId="{89F327CD-A02E-4D55-AFA6-5B8F514DD270}" srcOrd="0" destOrd="1" presId="urn:microsoft.com/office/officeart/2005/8/layout/list1"/>
    <dgm:cxn modelId="{A1647280-E90B-4B89-8897-BF52C8CA6A33}" type="presOf" srcId="{B951E86A-C07A-4205-BEC5-297ED674E703}" destId="{733EAE5C-E596-4063-8E03-6C4FE15B1789}" srcOrd="0" destOrd="0" presId="urn:microsoft.com/office/officeart/2005/8/layout/list1"/>
    <dgm:cxn modelId="{A20FC9CC-07B7-457A-98F3-13447D3F755F}" type="presOf" srcId="{83D9BB9F-F640-4FD7-AD5F-4298E47F23A9}" destId="{E12B185D-C5D9-4484-BA1A-67D96D1ED276}" srcOrd="0" destOrd="0" presId="urn:microsoft.com/office/officeart/2005/8/layout/list1"/>
    <dgm:cxn modelId="{342A0019-3371-4204-A427-DE59F1B2EDBA}" type="presOf" srcId="{83D9BB9F-F640-4FD7-AD5F-4298E47F23A9}" destId="{0C828A50-FBE2-4375-9810-F16C37A1173F}" srcOrd="1" destOrd="0" presId="urn:microsoft.com/office/officeart/2005/8/layout/list1"/>
    <dgm:cxn modelId="{89B3A895-D9EB-4D43-9CE4-9715826D38B0}" srcId="{B951E86A-C07A-4205-BEC5-297ED674E703}" destId="{83D9BB9F-F640-4FD7-AD5F-4298E47F23A9}" srcOrd="1" destOrd="0" parTransId="{988947C2-D56C-4A56-9B15-CC0A1145AA44}" sibTransId="{8A5A354F-0197-4D75-B7C6-DD008D639800}"/>
    <dgm:cxn modelId="{39BE2338-D3B6-4BE4-AA8D-65A3C3A1FBBD}" type="presOf" srcId="{3CA98C71-B6DD-4ADD-A558-7E2DE7C433CF}" destId="{750EE179-D530-49E3-ADC4-B0946776FD30}" srcOrd="1" destOrd="0" presId="urn:microsoft.com/office/officeart/2005/8/layout/list1"/>
    <dgm:cxn modelId="{8B45AC45-89AE-4A7B-9802-EED8B61AAD9A}" type="presOf" srcId="{22E65461-0B20-40A3-A9E2-8A0160A4583F}" destId="{56A3F507-3F96-476A-A5AA-CBC668BA389B}" srcOrd="0" destOrd="0" presId="urn:microsoft.com/office/officeart/2005/8/layout/list1"/>
    <dgm:cxn modelId="{BDCFAF26-6335-4454-ACA8-65AEA3C35C1D}" srcId="{B951E86A-C07A-4205-BEC5-297ED674E703}" destId="{22E65461-0B20-40A3-A9E2-8A0160A4583F}" srcOrd="0" destOrd="0" parTransId="{213AA4B2-01B7-4E92-9191-0895B6E94C88}" sibTransId="{6DE86CA0-D75F-462A-9CA7-5DA62FCEE791}"/>
    <dgm:cxn modelId="{77286838-1277-4DF3-8D42-D45E7E77EB80}" type="presOf" srcId="{60E99DA5-1879-4F7A-8031-4814419D7F3B}" destId="{0B5DA079-2368-4F86-87FE-854FF36BB166}" srcOrd="0" destOrd="2" presId="urn:microsoft.com/office/officeart/2005/8/layout/list1"/>
    <dgm:cxn modelId="{C9B1FCFA-046F-4B42-AD76-54EFBF554953}" type="presOf" srcId="{2C6C92BD-E31F-48E5-8855-A9D4D943C56F}" destId="{0B5DA079-2368-4F86-87FE-854FF36BB166}" srcOrd="0" destOrd="1" presId="urn:microsoft.com/office/officeart/2005/8/layout/list1"/>
    <dgm:cxn modelId="{3D09F80A-8E16-4AFB-9B93-FE9E2819592A}" srcId="{B951E86A-C07A-4205-BEC5-297ED674E703}" destId="{3CA98C71-B6DD-4ADD-A558-7E2DE7C433CF}" srcOrd="2" destOrd="0" parTransId="{31BBA06A-07A2-4FDD-8E4B-395E9FD12BCA}" sibTransId="{8A37F469-33B3-4301-9A50-B852BA5C3EB4}"/>
    <dgm:cxn modelId="{FC0C3208-78B5-426A-AEDA-DC54ABC9FC8D}" srcId="{3CA98C71-B6DD-4ADD-A558-7E2DE7C433CF}" destId="{2C6C92BD-E31F-48E5-8855-A9D4D943C56F}" srcOrd="1" destOrd="0" parTransId="{8FF19E76-2E3D-4175-AF57-C13B9B78FD5B}" sibTransId="{548B4D83-5D0F-4D42-B8B7-1B12DCF715E4}"/>
    <dgm:cxn modelId="{58DE6A32-5DEC-40C6-ADDC-1386AB82CEB9}" srcId="{83D9BB9F-F640-4FD7-AD5F-4298E47F23A9}" destId="{8CFF79D8-613E-4726-923C-E244200FC2A8}" srcOrd="0" destOrd="0" parTransId="{82A218E6-B8D9-43FD-B5BC-F6769742B0ED}" sibTransId="{D4E9A162-909A-4DB2-A53B-F02E75088FD0}"/>
    <dgm:cxn modelId="{3F40B5EA-A104-4047-AC0D-FE029A179057}" type="presOf" srcId="{F0894136-EA0B-4C43-A76C-9D7A0C6B7067}" destId="{89F327CD-A02E-4D55-AFA6-5B8F514DD270}" srcOrd="0" destOrd="0" presId="urn:microsoft.com/office/officeart/2005/8/layout/list1"/>
    <dgm:cxn modelId="{CF0E8903-ACEC-4948-BD8A-2EAD33270400}" type="presOf" srcId="{8CFF79D8-613E-4726-923C-E244200FC2A8}" destId="{D0D83FC4-CAA2-442A-8665-D3409C43BDB7}" srcOrd="0" destOrd="0" presId="urn:microsoft.com/office/officeart/2005/8/layout/list1"/>
    <dgm:cxn modelId="{EFC8C508-E9F5-4845-9A7F-B8428E91C65B}" srcId="{3CA98C71-B6DD-4ADD-A558-7E2DE7C433CF}" destId="{60E99DA5-1879-4F7A-8031-4814419D7F3B}" srcOrd="2" destOrd="0" parTransId="{D38F5010-DC08-421E-90E4-65CFD6967CCD}" sibTransId="{4E0F8EC1-F1C1-4210-852B-F4197F8276E0}"/>
    <dgm:cxn modelId="{DD1B915C-776A-44EF-9131-E4549CB36DF4}" type="presParOf" srcId="{733EAE5C-E596-4063-8E03-6C4FE15B1789}" destId="{CC2EE39E-67FF-4A25-AA56-7DC6BEA638D0}" srcOrd="0" destOrd="0" presId="urn:microsoft.com/office/officeart/2005/8/layout/list1"/>
    <dgm:cxn modelId="{BC5D710D-2B33-4C97-8ADC-E669EE570D7B}" type="presParOf" srcId="{CC2EE39E-67FF-4A25-AA56-7DC6BEA638D0}" destId="{56A3F507-3F96-476A-A5AA-CBC668BA389B}" srcOrd="0" destOrd="0" presId="urn:microsoft.com/office/officeart/2005/8/layout/list1"/>
    <dgm:cxn modelId="{2F7E3FF8-6EE9-4CEC-9407-DA6A74FCC08E}" type="presParOf" srcId="{CC2EE39E-67FF-4A25-AA56-7DC6BEA638D0}" destId="{2D1BB09A-2855-4069-AE93-8C792510210A}" srcOrd="1" destOrd="0" presId="urn:microsoft.com/office/officeart/2005/8/layout/list1"/>
    <dgm:cxn modelId="{F37589CB-6C4F-4CA3-9E26-8B13B9A06356}" type="presParOf" srcId="{733EAE5C-E596-4063-8E03-6C4FE15B1789}" destId="{F852BA29-1D9D-4BCB-BC83-F5DD2840A2E0}" srcOrd="1" destOrd="0" presId="urn:microsoft.com/office/officeart/2005/8/layout/list1"/>
    <dgm:cxn modelId="{2A462928-4062-4A10-824B-EC28A2FB567D}" type="presParOf" srcId="{733EAE5C-E596-4063-8E03-6C4FE15B1789}" destId="{89F327CD-A02E-4D55-AFA6-5B8F514DD270}" srcOrd="2" destOrd="0" presId="urn:microsoft.com/office/officeart/2005/8/layout/list1"/>
    <dgm:cxn modelId="{B60D0179-E635-4F3C-9997-3E8D0AAE05A6}" type="presParOf" srcId="{733EAE5C-E596-4063-8E03-6C4FE15B1789}" destId="{E9D69797-4766-4933-AD41-D34CE69A0ACB}" srcOrd="3" destOrd="0" presId="urn:microsoft.com/office/officeart/2005/8/layout/list1"/>
    <dgm:cxn modelId="{0E6DDDA7-08C3-446F-8A69-795390EC3C02}" type="presParOf" srcId="{733EAE5C-E596-4063-8E03-6C4FE15B1789}" destId="{37DF2CF4-3D67-4103-B783-C977EDA0894E}" srcOrd="4" destOrd="0" presId="urn:microsoft.com/office/officeart/2005/8/layout/list1"/>
    <dgm:cxn modelId="{D895A34C-BCCB-48BF-B163-C067C5F3DB5C}" type="presParOf" srcId="{37DF2CF4-3D67-4103-B783-C977EDA0894E}" destId="{E12B185D-C5D9-4484-BA1A-67D96D1ED276}" srcOrd="0" destOrd="0" presId="urn:microsoft.com/office/officeart/2005/8/layout/list1"/>
    <dgm:cxn modelId="{608D6546-AFE8-4FE7-9459-A99FC891C78E}" type="presParOf" srcId="{37DF2CF4-3D67-4103-B783-C977EDA0894E}" destId="{0C828A50-FBE2-4375-9810-F16C37A1173F}" srcOrd="1" destOrd="0" presId="urn:microsoft.com/office/officeart/2005/8/layout/list1"/>
    <dgm:cxn modelId="{24DD40EE-1011-4C8B-9186-C9C4FE15F090}" type="presParOf" srcId="{733EAE5C-E596-4063-8E03-6C4FE15B1789}" destId="{D1683E22-B052-4CC6-9EE6-1DF6B0471359}" srcOrd="5" destOrd="0" presId="urn:microsoft.com/office/officeart/2005/8/layout/list1"/>
    <dgm:cxn modelId="{08BB8DC1-E046-4EB7-9D82-88B2862697AA}" type="presParOf" srcId="{733EAE5C-E596-4063-8E03-6C4FE15B1789}" destId="{D0D83FC4-CAA2-442A-8665-D3409C43BDB7}" srcOrd="6" destOrd="0" presId="urn:microsoft.com/office/officeart/2005/8/layout/list1"/>
    <dgm:cxn modelId="{92D0F75D-14D0-4A62-B3CA-C0477B48FF05}" type="presParOf" srcId="{733EAE5C-E596-4063-8E03-6C4FE15B1789}" destId="{2EF0B22A-EC47-499A-BE11-899CDD4D9A92}" srcOrd="7" destOrd="0" presId="urn:microsoft.com/office/officeart/2005/8/layout/list1"/>
    <dgm:cxn modelId="{8D74F3B1-B044-482B-859E-E7EAA8C12B2E}" type="presParOf" srcId="{733EAE5C-E596-4063-8E03-6C4FE15B1789}" destId="{C268E392-3900-4B53-AB7E-E4978354B817}" srcOrd="8" destOrd="0" presId="urn:microsoft.com/office/officeart/2005/8/layout/list1"/>
    <dgm:cxn modelId="{1AEA3696-3CE8-460D-BD02-08F97A7BDE36}" type="presParOf" srcId="{C268E392-3900-4B53-AB7E-E4978354B817}" destId="{BD56592C-83CF-4974-8C10-F1D6C147D5BF}" srcOrd="0" destOrd="0" presId="urn:microsoft.com/office/officeart/2005/8/layout/list1"/>
    <dgm:cxn modelId="{12B34E0E-831F-4A55-BE35-F4C9812151B3}" type="presParOf" srcId="{C268E392-3900-4B53-AB7E-E4978354B817}" destId="{750EE179-D530-49E3-ADC4-B0946776FD30}" srcOrd="1" destOrd="0" presId="urn:microsoft.com/office/officeart/2005/8/layout/list1"/>
    <dgm:cxn modelId="{665FABD4-E2BE-4D14-83E9-4C6AFC36D0F1}" type="presParOf" srcId="{733EAE5C-E596-4063-8E03-6C4FE15B1789}" destId="{BD2784BA-DCE6-4105-8F99-E64BFD7F47AE}" srcOrd="9" destOrd="0" presId="urn:microsoft.com/office/officeart/2005/8/layout/list1"/>
    <dgm:cxn modelId="{EA90D60A-E1D6-4873-982E-95CB5CC05BD5}" type="presParOf" srcId="{733EAE5C-E596-4063-8E03-6C4FE15B1789}" destId="{0B5DA079-2368-4F86-87FE-854FF36BB166}"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9F327CD-A02E-4D55-AFA6-5B8F514DD270}">
      <dsp:nvSpPr>
        <dsp:cNvPr id="0" name=""/>
        <dsp:cNvSpPr/>
      </dsp:nvSpPr>
      <dsp:spPr>
        <a:xfrm>
          <a:off x="0" y="285751"/>
          <a:ext cx="8229600" cy="778206"/>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91592" rIns="638708" bIns="85344" numCol="1" spcCol="1270" anchor="t" anchorCtr="0">
          <a:noAutofit/>
        </a:bodyPr>
        <a:lstStyle/>
        <a:p>
          <a:pPr marL="114300" lvl="1" indent="-114300" algn="l" defTabSz="533400">
            <a:lnSpc>
              <a:spcPct val="90000"/>
            </a:lnSpc>
            <a:spcBef>
              <a:spcPct val="0"/>
            </a:spcBef>
            <a:spcAft>
              <a:spcPct val="15000"/>
            </a:spcAft>
            <a:buChar char="••"/>
          </a:pPr>
          <a:r>
            <a:rPr lang="es-ES" sz="1200" b="0" kern="1200" dirty="0" smtClean="0"/>
            <a:t>Deficiente gestión en la recolección de los desechos y residuos olidos sólidos en la ciudad de puno.</a:t>
          </a:r>
          <a:endParaRPr lang="es-PE" sz="1200" b="0" kern="1200" dirty="0"/>
        </a:p>
        <a:p>
          <a:pPr marL="114300" lvl="1" indent="-114300" algn="l" defTabSz="533400">
            <a:lnSpc>
              <a:spcPct val="90000"/>
            </a:lnSpc>
            <a:spcBef>
              <a:spcPct val="0"/>
            </a:spcBef>
            <a:spcAft>
              <a:spcPct val="15000"/>
            </a:spcAft>
            <a:buChar char="••"/>
          </a:pPr>
          <a:endParaRPr lang="es-PE" sz="1200" kern="1200" dirty="0"/>
        </a:p>
      </dsp:txBody>
      <dsp:txXfrm>
        <a:off x="0" y="285751"/>
        <a:ext cx="8229600" cy="778206"/>
      </dsp:txXfrm>
    </dsp:sp>
    <dsp:sp modelId="{2D1BB09A-2855-4069-AE93-8C792510210A}">
      <dsp:nvSpPr>
        <dsp:cNvPr id="0" name=""/>
        <dsp:cNvSpPr/>
      </dsp:nvSpPr>
      <dsp:spPr>
        <a:xfrm>
          <a:off x="428626" y="0"/>
          <a:ext cx="5760720" cy="530593"/>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622300">
            <a:lnSpc>
              <a:spcPct val="90000"/>
            </a:lnSpc>
            <a:spcBef>
              <a:spcPct val="0"/>
            </a:spcBef>
            <a:spcAft>
              <a:spcPct val="35000"/>
            </a:spcAft>
          </a:pPr>
          <a:r>
            <a:rPr lang="es-ES" sz="1400" kern="1200" dirty="0" smtClean="0"/>
            <a:t>PROBLEMA PRINCIPAL: </a:t>
          </a:r>
          <a:endParaRPr lang="es-PE" sz="1400" kern="1200" dirty="0"/>
        </a:p>
      </dsp:txBody>
      <dsp:txXfrm>
        <a:off x="428626" y="0"/>
        <a:ext cx="5760720" cy="530593"/>
      </dsp:txXfrm>
    </dsp:sp>
    <dsp:sp modelId="{D0D83FC4-CAA2-442A-8665-D3409C43BDB7}">
      <dsp:nvSpPr>
        <dsp:cNvPr id="0" name=""/>
        <dsp:cNvSpPr/>
      </dsp:nvSpPr>
      <dsp:spPr>
        <a:xfrm>
          <a:off x="0" y="1397644"/>
          <a:ext cx="8229600" cy="123165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91592" rIns="638708" bIns="85344" numCol="1" spcCol="1270" anchor="t" anchorCtr="0">
          <a:noAutofit/>
        </a:bodyPr>
        <a:lstStyle/>
        <a:p>
          <a:pPr marL="114300" lvl="1" indent="-114300" algn="l" defTabSz="533400">
            <a:lnSpc>
              <a:spcPct val="90000"/>
            </a:lnSpc>
            <a:spcBef>
              <a:spcPct val="0"/>
            </a:spcBef>
            <a:spcAft>
              <a:spcPct val="15000"/>
            </a:spcAft>
            <a:buChar char="••"/>
          </a:pPr>
          <a:r>
            <a:rPr lang="es-ES" sz="1200" kern="1200" dirty="0" smtClean="0"/>
            <a:t>RECOLECCIÓN Y REUTILIZACIÓN DE LOS DESECHOS Y RESIDUOS SÓLIDOS PARA MEJORAR LA CALIDAD DE VIDA DE LOS POBLADORES PARA MEJORAR EL MEDIO AMBIENTE EN LA CIUDAD DE PUNO.</a:t>
          </a:r>
          <a:endParaRPr lang="es-PE" sz="1200" kern="1200" dirty="0"/>
        </a:p>
      </dsp:txBody>
      <dsp:txXfrm>
        <a:off x="0" y="1397644"/>
        <a:ext cx="8229600" cy="1231650"/>
      </dsp:txXfrm>
    </dsp:sp>
    <dsp:sp modelId="{0C828A50-FBE2-4375-9810-F16C37A1173F}">
      <dsp:nvSpPr>
        <dsp:cNvPr id="0" name=""/>
        <dsp:cNvSpPr/>
      </dsp:nvSpPr>
      <dsp:spPr>
        <a:xfrm>
          <a:off x="428626" y="1038522"/>
          <a:ext cx="5760720" cy="63783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622300">
            <a:lnSpc>
              <a:spcPct val="90000"/>
            </a:lnSpc>
            <a:spcBef>
              <a:spcPct val="0"/>
            </a:spcBef>
            <a:spcAft>
              <a:spcPct val="35000"/>
            </a:spcAft>
          </a:pPr>
          <a:r>
            <a:rPr lang="es-ES" sz="1400" b="1" kern="1200" dirty="0" smtClean="0"/>
            <a:t>TITULO DEL PROYECTO:</a:t>
          </a:r>
          <a:r>
            <a:rPr lang="es-ES" sz="1400" kern="1200" dirty="0" smtClean="0"/>
            <a:t> </a:t>
          </a:r>
          <a:endParaRPr lang="es-PE" sz="1400" kern="1200" dirty="0"/>
        </a:p>
      </dsp:txBody>
      <dsp:txXfrm>
        <a:off x="428626" y="1038522"/>
        <a:ext cx="5760720" cy="637835"/>
      </dsp:txXfrm>
    </dsp:sp>
    <dsp:sp modelId="{0B5DA079-2368-4F86-87FE-854FF36BB166}">
      <dsp:nvSpPr>
        <dsp:cNvPr id="0" name=""/>
        <dsp:cNvSpPr/>
      </dsp:nvSpPr>
      <dsp:spPr>
        <a:xfrm>
          <a:off x="0" y="3092974"/>
          <a:ext cx="8229600" cy="318780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91592" rIns="638708" bIns="85344" numCol="1" spcCol="1270" anchor="t" anchorCtr="0">
          <a:noAutofit/>
        </a:bodyPr>
        <a:lstStyle/>
        <a:p>
          <a:pPr marL="114300" lvl="1" indent="-114300" algn="just" defTabSz="533400">
            <a:lnSpc>
              <a:spcPct val="90000"/>
            </a:lnSpc>
            <a:spcBef>
              <a:spcPct val="0"/>
            </a:spcBef>
            <a:spcAft>
              <a:spcPct val="15000"/>
            </a:spcAft>
            <a:buChar char="••"/>
          </a:pPr>
          <a:r>
            <a:rPr lang="es-MX" sz="1200" kern="1200" dirty="0" smtClean="0"/>
            <a:t>La falta de un manejo adecuado y gestión de los residuos sólidos  en el distrito de PUNO afecta enormemente la</a:t>
          </a:r>
          <a:r>
            <a:rPr lang="es-MX" sz="1200" b="1" kern="1200" dirty="0" smtClean="0"/>
            <a:t> SALUD</a:t>
          </a:r>
          <a:r>
            <a:rPr lang="es-MX" sz="1200" kern="1200" dirty="0" smtClean="0"/>
            <a:t> de la población ya que la generación de dichos residuos Según el plan de gestión de residuos sólidos aprobado mediante ordenanza municipal con número 371-2013-CMPP aprobado en el año 2013, la generación per cápita de residuos sólidos municipales es de  0.69 Kg/ </a:t>
          </a:r>
          <a:r>
            <a:rPr lang="es-MX" sz="1200" kern="1200" dirty="0" err="1" smtClean="0"/>
            <a:t>hab</a:t>
          </a:r>
          <a:r>
            <a:rPr lang="es-MX" sz="1200" kern="1200" dirty="0" smtClean="0"/>
            <a:t>. / Día y la de residuos domiciliarios es de 0.53 Kg/</a:t>
          </a:r>
          <a:r>
            <a:rPr lang="es-MX" sz="1200" kern="1200" dirty="0" err="1" smtClean="0"/>
            <a:t>hab</a:t>
          </a:r>
          <a:r>
            <a:rPr lang="es-MX" sz="1200" kern="1200" dirty="0" smtClean="0"/>
            <a:t>./ día. Y  La densidad promedio de los residuos sólidos compactados es de Kg/ m3. </a:t>
          </a:r>
          <a:endParaRPr lang="es-PE" sz="1200" kern="1200" dirty="0"/>
        </a:p>
        <a:p>
          <a:pPr marL="114300" lvl="1" indent="-114300" algn="just" defTabSz="533400">
            <a:lnSpc>
              <a:spcPct val="90000"/>
            </a:lnSpc>
            <a:spcBef>
              <a:spcPct val="0"/>
            </a:spcBef>
            <a:spcAft>
              <a:spcPct val="15000"/>
            </a:spcAft>
            <a:buChar char="••"/>
          </a:pPr>
          <a:r>
            <a:rPr lang="es-MX" sz="1200" kern="1200" dirty="0" smtClean="0"/>
            <a:t>Dentro de  clasificación de la composición de los residuos sólidos domiciliarios es de la siguiente manera: </a:t>
          </a:r>
          <a:endParaRPr lang="es-PE" sz="1200" kern="1200" dirty="0"/>
        </a:p>
        <a:p>
          <a:pPr marL="114300" lvl="1" indent="-114300" algn="just" defTabSz="533400">
            <a:lnSpc>
              <a:spcPct val="90000"/>
            </a:lnSpc>
            <a:spcBef>
              <a:spcPct val="0"/>
            </a:spcBef>
            <a:spcAft>
              <a:spcPct val="15000"/>
            </a:spcAft>
            <a:buChar char="••"/>
          </a:pPr>
          <a:r>
            <a:rPr lang="es-MX" sz="1200" kern="1200" dirty="0" smtClean="0"/>
            <a:t>Materia orgánica 61.38; madera follaje 2.80; papel 1.64; cartón 3.76; vidrio 2.47; plástico PET 1.84; plástico duro 1.85; bolsas3.32; </a:t>
          </a:r>
          <a:r>
            <a:rPr lang="es-MX" sz="1200" kern="1200" dirty="0" err="1" smtClean="0"/>
            <a:t>tecnopor</a:t>
          </a:r>
          <a:r>
            <a:rPr lang="es-MX" sz="1200" kern="1200" dirty="0" smtClean="0"/>
            <a:t> y </a:t>
          </a:r>
          <a:r>
            <a:rPr lang="es-MX" sz="1200" kern="1200" dirty="0" err="1" smtClean="0"/>
            <a:t>similiares</a:t>
          </a:r>
          <a:r>
            <a:rPr lang="es-MX" sz="1200" kern="1200" dirty="0" smtClean="0"/>
            <a:t> 0.49; metales 1.73; telas textiles 2.11; caucho, cuero y jebe 0.42; pilas 0.00 restos de medicinas, focos 0.35; residuos sanitarios 8. 41; material inerte 1.02 y otros 2.12</a:t>
          </a:r>
          <a:endParaRPr lang="es-PE" sz="1200" kern="1200" dirty="0"/>
        </a:p>
      </dsp:txBody>
      <dsp:txXfrm>
        <a:off x="0" y="3092974"/>
        <a:ext cx="8229600" cy="3187800"/>
      </dsp:txXfrm>
    </dsp:sp>
    <dsp:sp modelId="{750EE179-D530-49E3-ADC4-B0946776FD30}">
      <dsp:nvSpPr>
        <dsp:cNvPr id="0" name=""/>
        <dsp:cNvSpPr/>
      </dsp:nvSpPr>
      <dsp:spPr>
        <a:xfrm>
          <a:off x="411480" y="2753494"/>
          <a:ext cx="5760720" cy="67896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622300">
            <a:lnSpc>
              <a:spcPct val="90000"/>
            </a:lnSpc>
            <a:spcBef>
              <a:spcPct val="0"/>
            </a:spcBef>
            <a:spcAft>
              <a:spcPct val="35000"/>
            </a:spcAft>
          </a:pPr>
          <a:r>
            <a:rPr lang="es-MX" sz="1400" b="1" kern="1200" smtClean="0"/>
            <a:t>JUSTIFICACIÓN DEL PROYECTO </a:t>
          </a:r>
          <a:endParaRPr lang="es-PE" sz="1400" kern="1200"/>
        </a:p>
      </dsp:txBody>
      <dsp:txXfrm>
        <a:off x="411480" y="2753494"/>
        <a:ext cx="5760720" cy="67896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FC8D7C21-5B11-4DA2-AC97-445760E350FA}" type="datetimeFigureOut">
              <a:rPr lang="es-PE" smtClean="0"/>
              <a:t>23/10/2014</a:t>
            </a:fld>
            <a:endParaRPr lang="es-PE"/>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PE"/>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C44B8911-C9DE-4991-B17B-33CB6279EAD4}" type="slidenum">
              <a:rPr lang="es-PE" smtClean="0"/>
              <a:t>‹Nº›</a:t>
            </a:fld>
            <a:endParaRPr lang="es-P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FC8D7C21-5B11-4DA2-AC97-445760E350FA}" type="datetimeFigureOut">
              <a:rPr lang="es-PE" smtClean="0"/>
              <a:t>23/10/2014</a:t>
            </a:fld>
            <a:endParaRPr lang="es-PE"/>
          </a:p>
        </p:txBody>
      </p:sp>
      <p:sp>
        <p:nvSpPr>
          <p:cNvPr id="5" name="4 Marcador de pie de página"/>
          <p:cNvSpPr>
            <a:spLocks noGrp="1"/>
          </p:cNvSpPr>
          <p:nvPr>
            <p:ph type="ftr" sz="quarter" idx="11"/>
          </p:nvPr>
        </p:nvSpPr>
        <p:spPr/>
        <p:txBody>
          <a:bodyPr/>
          <a:lstStyle>
            <a:extLst/>
          </a:lstStyle>
          <a:p>
            <a:endParaRPr lang="es-PE"/>
          </a:p>
        </p:txBody>
      </p:sp>
      <p:sp>
        <p:nvSpPr>
          <p:cNvPr id="6" name="5 Marcador de número de diapositiva"/>
          <p:cNvSpPr>
            <a:spLocks noGrp="1"/>
          </p:cNvSpPr>
          <p:nvPr>
            <p:ph type="sldNum" sz="quarter" idx="12"/>
          </p:nvPr>
        </p:nvSpPr>
        <p:spPr/>
        <p:txBody>
          <a:bodyPr/>
          <a:lstStyle>
            <a:extLst/>
          </a:lstStyle>
          <a:p>
            <a:fld id="{C44B8911-C9DE-4991-B17B-33CB6279EAD4}" type="slidenum">
              <a:rPr lang="es-PE" smtClean="0"/>
              <a:t>‹Nº›</a:t>
            </a:fld>
            <a:endParaRPr lang="es-P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FC8D7C21-5B11-4DA2-AC97-445760E350FA}" type="datetimeFigureOut">
              <a:rPr lang="es-PE" smtClean="0"/>
              <a:t>23/10/2014</a:t>
            </a:fld>
            <a:endParaRPr lang="es-PE"/>
          </a:p>
        </p:txBody>
      </p:sp>
      <p:sp>
        <p:nvSpPr>
          <p:cNvPr id="5" name="4 Marcador de pie de página"/>
          <p:cNvSpPr>
            <a:spLocks noGrp="1"/>
          </p:cNvSpPr>
          <p:nvPr>
            <p:ph type="ftr" sz="quarter" idx="11"/>
          </p:nvPr>
        </p:nvSpPr>
        <p:spPr/>
        <p:txBody>
          <a:bodyPr/>
          <a:lstStyle>
            <a:extLst/>
          </a:lstStyle>
          <a:p>
            <a:endParaRPr lang="es-PE"/>
          </a:p>
        </p:txBody>
      </p:sp>
      <p:sp>
        <p:nvSpPr>
          <p:cNvPr id="6" name="5 Marcador de número de diapositiva"/>
          <p:cNvSpPr>
            <a:spLocks noGrp="1"/>
          </p:cNvSpPr>
          <p:nvPr>
            <p:ph type="sldNum" sz="quarter" idx="12"/>
          </p:nvPr>
        </p:nvSpPr>
        <p:spPr/>
        <p:txBody>
          <a:bodyPr/>
          <a:lstStyle>
            <a:extLst/>
          </a:lstStyle>
          <a:p>
            <a:fld id="{C44B8911-C9DE-4991-B17B-33CB6279EAD4}" type="slidenum">
              <a:rPr lang="es-PE" smtClean="0"/>
              <a:t>‹Nº›</a:t>
            </a:fld>
            <a:endParaRPr lang="es-P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FC8D7C21-5B11-4DA2-AC97-445760E350FA}" type="datetimeFigureOut">
              <a:rPr lang="es-PE" smtClean="0"/>
              <a:t>23/10/2014</a:t>
            </a:fld>
            <a:endParaRPr lang="es-PE"/>
          </a:p>
        </p:txBody>
      </p:sp>
      <p:sp>
        <p:nvSpPr>
          <p:cNvPr id="5" name="4 Marcador de pie de página"/>
          <p:cNvSpPr>
            <a:spLocks noGrp="1"/>
          </p:cNvSpPr>
          <p:nvPr>
            <p:ph type="ftr" sz="quarter" idx="11"/>
          </p:nvPr>
        </p:nvSpPr>
        <p:spPr/>
        <p:txBody>
          <a:bodyPr/>
          <a:lstStyle>
            <a:extLst/>
          </a:lstStyle>
          <a:p>
            <a:endParaRPr lang="es-PE"/>
          </a:p>
        </p:txBody>
      </p:sp>
      <p:sp>
        <p:nvSpPr>
          <p:cNvPr id="6" name="5 Marcador de número de diapositiva"/>
          <p:cNvSpPr>
            <a:spLocks noGrp="1"/>
          </p:cNvSpPr>
          <p:nvPr>
            <p:ph type="sldNum" sz="quarter" idx="12"/>
          </p:nvPr>
        </p:nvSpPr>
        <p:spPr/>
        <p:txBody>
          <a:bodyPr/>
          <a:lstStyle>
            <a:extLst/>
          </a:lstStyle>
          <a:p>
            <a:fld id="{C44B8911-C9DE-4991-B17B-33CB6279EAD4}" type="slidenum">
              <a:rPr lang="es-PE" smtClean="0"/>
              <a:t>‹Nº›</a:t>
            </a:fld>
            <a:endParaRPr lang="es-PE"/>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FC8D7C21-5B11-4DA2-AC97-445760E350FA}" type="datetimeFigureOut">
              <a:rPr lang="es-PE" smtClean="0"/>
              <a:t>23/10/2014</a:t>
            </a:fld>
            <a:endParaRPr lang="es-PE"/>
          </a:p>
        </p:txBody>
      </p:sp>
      <p:sp>
        <p:nvSpPr>
          <p:cNvPr id="5" name="4 Marcador de pie de página"/>
          <p:cNvSpPr>
            <a:spLocks noGrp="1"/>
          </p:cNvSpPr>
          <p:nvPr>
            <p:ph type="ftr" sz="quarter" idx="11"/>
          </p:nvPr>
        </p:nvSpPr>
        <p:spPr/>
        <p:txBody>
          <a:bodyPr/>
          <a:lstStyle>
            <a:extLst/>
          </a:lstStyle>
          <a:p>
            <a:endParaRPr lang="es-PE"/>
          </a:p>
        </p:txBody>
      </p:sp>
      <p:sp>
        <p:nvSpPr>
          <p:cNvPr id="6" name="5 Marcador de número de diapositiva"/>
          <p:cNvSpPr>
            <a:spLocks noGrp="1"/>
          </p:cNvSpPr>
          <p:nvPr>
            <p:ph type="sldNum" sz="quarter" idx="12"/>
          </p:nvPr>
        </p:nvSpPr>
        <p:spPr/>
        <p:txBody>
          <a:bodyPr/>
          <a:lstStyle>
            <a:extLst/>
          </a:lstStyle>
          <a:p>
            <a:fld id="{C44B8911-C9DE-4991-B17B-33CB6279EAD4}" type="slidenum">
              <a:rPr lang="es-PE" smtClean="0"/>
              <a:t>‹Nº›</a:t>
            </a:fld>
            <a:endParaRPr lang="es-PE"/>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FC8D7C21-5B11-4DA2-AC97-445760E350FA}" type="datetimeFigureOut">
              <a:rPr lang="es-PE" smtClean="0"/>
              <a:t>23/10/2014</a:t>
            </a:fld>
            <a:endParaRPr lang="es-PE"/>
          </a:p>
        </p:txBody>
      </p:sp>
      <p:sp>
        <p:nvSpPr>
          <p:cNvPr id="6" name="5 Marcador de pie de página"/>
          <p:cNvSpPr>
            <a:spLocks noGrp="1"/>
          </p:cNvSpPr>
          <p:nvPr>
            <p:ph type="ftr" sz="quarter" idx="11"/>
          </p:nvPr>
        </p:nvSpPr>
        <p:spPr/>
        <p:txBody>
          <a:bodyPr/>
          <a:lstStyle>
            <a:extLst/>
          </a:lstStyle>
          <a:p>
            <a:endParaRPr lang="es-PE"/>
          </a:p>
        </p:txBody>
      </p:sp>
      <p:sp>
        <p:nvSpPr>
          <p:cNvPr id="7" name="6 Marcador de número de diapositiva"/>
          <p:cNvSpPr>
            <a:spLocks noGrp="1"/>
          </p:cNvSpPr>
          <p:nvPr>
            <p:ph type="sldNum" sz="quarter" idx="12"/>
          </p:nvPr>
        </p:nvSpPr>
        <p:spPr/>
        <p:txBody>
          <a:bodyPr/>
          <a:lstStyle>
            <a:extLst/>
          </a:lstStyle>
          <a:p>
            <a:fld id="{C44B8911-C9DE-4991-B17B-33CB6279EAD4}" type="slidenum">
              <a:rPr lang="es-PE" smtClean="0"/>
              <a:t>‹Nº›</a:t>
            </a:fld>
            <a:endParaRPr lang="es-PE"/>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FC8D7C21-5B11-4DA2-AC97-445760E350FA}" type="datetimeFigureOut">
              <a:rPr lang="es-PE" smtClean="0"/>
              <a:t>23/10/2014</a:t>
            </a:fld>
            <a:endParaRPr lang="es-PE"/>
          </a:p>
        </p:txBody>
      </p:sp>
      <p:sp>
        <p:nvSpPr>
          <p:cNvPr id="8" name="7 Marcador de pie de página"/>
          <p:cNvSpPr>
            <a:spLocks noGrp="1"/>
          </p:cNvSpPr>
          <p:nvPr>
            <p:ph type="ftr" sz="quarter" idx="11"/>
          </p:nvPr>
        </p:nvSpPr>
        <p:spPr/>
        <p:txBody>
          <a:bodyPr/>
          <a:lstStyle>
            <a:extLst/>
          </a:lstStyle>
          <a:p>
            <a:endParaRPr lang="es-PE"/>
          </a:p>
        </p:txBody>
      </p:sp>
      <p:sp>
        <p:nvSpPr>
          <p:cNvPr id="9" name="8 Marcador de número de diapositiva"/>
          <p:cNvSpPr>
            <a:spLocks noGrp="1"/>
          </p:cNvSpPr>
          <p:nvPr>
            <p:ph type="sldNum" sz="quarter" idx="12"/>
          </p:nvPr>
        </p:nvSpPr>
        <p:spPr/>
        <p:txBody>
          <a:bodyPr/>
          <a:lstStyle>
            <a:extLst/>
          </a:lstStyle>
          <a:p>
            <a:fld id="{C44B8911-C9DE-4991-B17B-33CB6279EAD4}" type="slidenum">
              <a:rPr lang="es-PE" smtClean="0"/>
              <a:t>‹Nº›</a:t>
            </a:fld>
            <a:endParaRPr lang="es-P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FC8D7C21-5B11-4DA2-AC97-445760E350FA}" type="datetimeFigureOut">
              <a:rPr lang="es-PE" smtClean="0"/>
              <a:t>23/10/2014</a:t>
            </a:fld>
            <a:endParaRPr lang="es-PE"/>
          </a:p>
        </p:txBody>
      </p:sp>
      <p:sp>
        <p:nvSpPr>
          <p:cNvPr id="4" name="3 Marcador de pie de página"/>
          <p:cNvSpPr>
            <a:spLocks noGrp="1"/>
          </p:cNvSpPr>
          <p:nvPr>
            <p:ph type="ftr" sz="quarter" idx="11"/>
          </p:nvPr>
        </p:nvSpPr>
        <p:spPr/>
        <p:txBody>
          <a:bodyPr/>
          <a:lstStyle>
            <a:extLst/>
          </a:lstStyle>
          <a:p>
            <a:endParaRPr lang="es-PE"/>
          </a:p>
        </p:txBody>
      </p:sp>
      <p:sp>
        <p:nvSpPr>
          <p:cNvPr id="5" name="4 Marcador de número de diapositiva"/>
          <p:cNvSpPr>
            <a:spLocks noGrp="1"/>
          </p:cNvSpPr>
          <p:nvPr>
            <p:ph type="sldNum" sz="quarter" idx="12"/>
          </p:nvPr>
        </p:nvSpPr>
        <p:spPr/>
        <p:txBody>
          <a:bodyPr/>
          <a:lstStyle>
            <a:extLst/>
          </a:lstStyle>
          <a:p>
            <a:fld id="{C44B8911-C9DE-4991-B17B-33CB6279EAD4}" type="slidenum">
              <a:rPr lang="es-PE" smtClean="0"/>
              <a:t>‹Nº›</a:t>
            </a:fld>
            <a:endParaRPr lang="es-PE"/>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FC8D7C21-5B11-4DA2-AC97-445760E350FA}" type="datetimeFigureOut">
              <a:rPr lang="es-PE" smtClean="0"/>
              <a:t>23/10/2014</a:t>
            </a:fld>
            <a:endParaRPr lang="es-PE"/>
          </a:p>
        </p:txBody>
      </p:sp>
      <p:sp>
        <p:nvSpPr>
          <p:cNvPr id="3" name="2 Marcador de pie de página"/>
          <p:cNvSpPr>
            <a:spLocks noGrp="1"/>
          </p:cNvSpPr>
          <p:nvPr>
            <p:ph type="ftr" sz="quarter" idx="11"/>
          </p:nvPr>
        </p:nvSpPr>
        <p:spPr/>
        <p:txBody>
          <a:bodyPr/>
          <a:lstStyle>
            <a:extLst/>
          </a:lstStyle>
          <a:p>
            <a:endParaRPr lang="es-PE"/>
          </a:p>
        </p:txBody>
      </p:sp>
      <p:sp>
        <p:nvSpPr>
          <p:cNvPr id="4" name="3 Marcador de número de diapositiva"/>
          <p:cNvSpPr>
            <a:spLocks noGrp="1"/>
          </p:cNvSpPr>
          <p:nvPr>
            <p:ph type="sldNum" sz="quarter" idx="12"/>
          </p:nvPr>
        </p:nvSpPr>
        <p:spPr/>
        <p:txBody>
          <a:bodyPr/>
          <a:lstStyle>
            <a:extLst/>
          </a:lstStyle>
          <a:p>
            <a:fld id="{C44B8911-C9DE-4991-B17B-33CB6279EAD4}" type="slidenum">
              <a:rPr lang="es-PE" smtClean="0"/>
              <a:t>‹Nº›</a:t>
            </a:fld>
            <a:endParaRPr lang="es-P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FC8D7C21-5B11-4DA2-AC97-445760E350FA}" type="datetimeFigureOut">
              <a:rPr lang="es-PE" smtClean="0"/>
              <a:t>23/10/2014</a:t>
            </a:fld>
            <a:endParaRPr lang="es-PE"/>
          </a:p>
        </p:txBody>
      </p:sp>
      <p:sp>
        <p:nvSpPr>
          <p:cNvPr id="6" name="5 Marcador de pie de página"/>
          <p:cNvSpPr>
            <a:spLocks noGrp="1"/>
          </p:cNvSpPr>
          <p:nvPr>
            <p:ph type="ftr" sz="quarter" idx="11"/>
          </p:nvPr>
        </p:nvSpPr>
        <p:spPr/>
        <p:txBody>
          <a:bodyPr/>
          <a:lstStyle>
            <a:extLst/>
          </a:lstStyle>
          <a:p>
            <a:endParaRPr lang="es-PE"/>
          </a:p>
        </p:txBody>
      </p:sp>
      <p:sp>
        <p:nvSpPr>
          <p:cNvPr id="7" name="6 Marcador de número de diapositiva"/>
          <p:cNvSpPr>
            <a:spLocks noGrp="1"/>
          </p:cNvSpPr>
          <p:nvPr>
            <p:ph type="sldNum" sz="quarter" idx="12"/>
          </p:nvPr>
        </p:nvSpPr>
        <p:spPr/>
        <p:txBody>
          <a:bodyPr/>
          <a:lstStyle>
            <a:extLst/>
          </a:lstStyle>
          <a:p>
            <a:fld id="{C44B8911-C9DE-4991-B17B-33CB6279EAD4}" type="slidenum">
              <a:rPr lang="es-PE" smtClean="0"/>
              <a:t>‹Nº›</a:t>
            </a:fld>
            <a:endParaRPr lang="es-P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FC8D7C21-5B11-4DA2-AC97-445760E350FA}" type="datetimeFigureOut">
              <a:rPr lang="es-PE" smtClean="0"/>
              <a:t>23/10/2014</a:t>
            </a:fld>
            <a:endParaRPr lang="es-PE"/>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PE"/>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C44B8911-C9DE-4991-B17B-33CB6279EAD4}" type="slidenum">
              <a:rPr lang="es-PE" smtClean="0"/>
              <a:t>‹Nº›</a:t>
            </a:fld>
            <a:endParaRPr lang="es-PE"/>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C8D7C21-5B11-4DA2-AC97-445760E350FA}" type="datetimeFigureOut">
              <a:rPr lang="es-PE" smtClean="0"/>
              <a:t>23/10/2014</a:t>
            </a:fld>
            <a:endParaRPr lang="es-PE"/>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PE"/>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44B8911-C9DE-4991-B17B-33CB6279EAD4}" type="slidenum">
              <a:rPr lang="es-PE" smtClean="0"/>
              <a:t>‹Nº›</a:t>
            </a:fld>
            <a:endParaRPr lang="es-PE"/>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71472" y="714356"/>
            <a:ext cx="8143932" cy="2585323"/>
          </a:xfrm>
          <a:prstGeom prst="rect">
            <a:avLst/>
          </a:prstGeom>
          <a:noFill/>
        </p:spPr>
        <p:txBody>
          <a:bodyPr wrap="square" lIns="91440" tIns="45720" rIns="91440" bIns="45720">
            <a:spAutoFit/>
          </a:bodyPr>
          <a:lstStyle/>
          <a:p>
            <a:pPr algn="ctr"/>
            <a:r>
              <a:rPr lang="es-PE" sz="5400" b="1" cap="none" spc="300" dirty="0" smtClean="0">
                <a:ln w="11430" cmpd="sng">
                  <a:solidFill>
                    <a:schemeClr val="accent1">
                      <a:tint val="10000"/>
                    </a:schemeClr>
                  </a:solidFill>
                  <a:prstDash val="solid"/>
                  <a:miter lim="800000"/>
                </a:ln>
                <a:solidFill>
                  <a:srgbClr val="FFFF00"/>
                </a:solidFill>
                <a:effectLst>
                  <a:glow rad="45500">
                    <a:schemeClr val="accent1">
                      <a:satMod val="220000"/>
                      <a:alpha val="35000"/>
                    </a:schemeClr>
                  </a:glow>
                </a:effectLst>
              </a:rPr>
              <a:t>Formulación y evaluación de proyectos</a:t>
            </a:r>
            <a:endParaRPr lang="es-PE" sz="5400" b="1" cap="none" spc="300" dirty="0">
              <a:ln w="11430" cmpd="sng">
                <a:solidFill>
                  <a:schemeClr val="accent1">
                    <a:tint val="10000"/>
                  </a:schemeClr>
                </a:solidFill>
                <a:prstDash val="solid"/>
                <a:miter lim="800000"/>
              </a:ln>
              <a:solidFill>
                <a:srgbClr val="FFFF00"/>
              </a:solidFill>
              <a:effectLst>
                <a:glow rad="45500">
                  <a:schemeClr val="accent1">
                    <a:satMod val="220000"/>
                    <a:alpha val="35000"/>
                  </a:schemeClr>
                </a:glo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571472" y="214290"/>
          <a:ext cx="8229600" cy="628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half" idx="1"/>
          </p:nvPr>
        </p:nvSpPr>
        <p:spPr>
          <a:xfrm>
            <a:off x="457200" y="1071546"/>
            <a:ext cx="4038600" cy="4935745"/>
          </a:xfrm>
        </p:spPr>
        <p:style>
          <a:lnRef idx="2">
            <a:schemeClr val="accent5"/>
          </a:lnRef>
          <a:fillRef idx="1">
            <a:schemeClr val="lt1"/>
          </a:fillRef>
          <a:effectRef idx="0">
            <a:schemeClr val="accent5"/>
          </a:effectRef>
          <a:fontRef idx="minor">
            <a:schemeClr val="dk1"/>
          </a:fontRef>
        </p:style>
        <p:txBody>
          <a:bodyPr>
            <a:normAutofit fontScale="55000" lnSpcReduction="20000"/>
          </a:bodyPr>
          <a:lstStyle/>
          <a:p>
            <a:endParaRPr lang="es-MX" dirty="0" smtClean="0"/>
          </a:p>
          <a:p>
            <a:endParaRPr lang="es-MX" dirty="0" smtClean="0"/>
          </a:p>
          <a:p>
            <a:pPr algn="just"/>
            <a:r>
              <a:rPr lang="es-MX" dirty="0" smtClean="0"/>
              <a:t>El </a:t>
            </a:r>
            <a:r>
              <a:rPr lang="es-MX" dirty="0" smtClean="0"/>
              <a:t>almacenamiento domiciliario es responsabilidad de cada poblador en su vivienda. Lo  cual es bueno que cada quien se responsabilice y creemos una nueva cultura la cual es la cultura de la basura. El tipo de recipiente que utilizan frecuentemente para almacenar los residuos sólidos son las bolsas plásticas (59%), seguido de tachos de plásticos (34%) y en menor uso costal, caja y cilindros.</a:t>
            </a:r>
            <a:endParaRPr lang="es-PE" dirty="0" smtClean="0"/>
          </a:p>
          <a:p>
            <a:pPr algn="just"/>
            <a:endParaRPr lang="es-PE" dirty="0"/>
          </a:p>
        </p:txBody>
      </p:sp>
      <p:sp>
        <p:nvSpPr>
          <p:cNvPr id="3" name="2 Marcador de contenido"/>
          <p:cNvSpPr>
            <a:spLocks noGrp="1"/>
          </p:cNvSpPr>
          <p:nvPr>
            <p:ph sz="half" idx="2"/>
          </p:nvPr>
        </p:nvSpPr>
        <p:spPr>
          <a:xfrm>
            <a:off x="4648200" y="1071546"/>
            <a:ext cx="4038600" cy="4935745"/>
          </a:xfrm>
        </p:spPr>
        <p:style>
          <a:lnRef idx="2">
            <a:schemeClr val="accent6"/>
          </a:lnRef>
          <a:fillRef idx="1">
            <a:schemeClr val="lt1"/>
          </a:fillRef>
          <a:effectRef idx="0">
            <a:schemeClr val="accent6"/>
          </a:effectRef>
          <a:fontRef idx="minor">
            <a:schemeClr val="dk1"/>
          </a:fontRef>
        </p:style>
        <p:txBody>
          <a:bodyPr>
            <a:normAutofit fontScale="55000" lnSpcReduction="20000"/>
          </a:bodyPr>
          <a:lstStyle/>
          <a:p>
            <a:endParaRPr lang="es-MX" dirty="0" smtClean="0"/>
          </a:p>
          <a:p>
            <a:endParaRPr lang="es-MX" dirty="0" smtClean="0"/>
          </a:p>
          <a:p>
            <a:pPr algn="just"/>
            <a:r>
              <a:rPr lang="es-MX" dirty="0" smtClean="0"/>
              <a:t>Entonces </a:t>
            </a:r>
            <a:r>
              <a:rPr lang="es-MX" dirty="0" smtClean="0"/>
              <a:t>todos estos registros de basura tanto orgánica como inorgánica de algún modo afectan nuestra salud debido a que el aire es contaminado y no nos permite tener una respiración limpia/pura y no solo eso sino que también debido a nuestros factores climatológicos Puno (ciudad capital) en verano es de 15º a 22º en invierno de 5º a 16º gracias al efecto térmico que produce el lago Titicaca que durante el día recolecta el calor del sol y en las noches lo libera, haciendo que ésta goce de un clima más cálido que las otras; entonces podemos afirmar que nuestro </a:t>
            </a:r>
            <a:r>
              <a:rPr lang="es-MX" b="1" dirty="0" smtClean="0"/>
              <a:t>LAGO TITICACA</a:t>
            </a:r>
            <a:r>
              <a:rPr lang="es-MX" dirty="0" smtClean="0"/>
              <a:t> es un factor muy importante que colabora a tener una mejor vida saludable.</a:t>
            </a:r>
            <a:endParaRPr lang="es-PE" dirty="0" smtClean="0"/>
          </a:p>
          <a:p>
            <a:endParaRPr lang="es-P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quarter" idx="2"/>
          </p:nvPr>
        </p:nvSpPr>
        <p:spPr>
          <a:xfrm>
            <a:off x="457200" y="1071546"/>
            <a:ext cx="4040188" cy="4314511"/>
          </a:xfrm>
        </p:spPr>
        <p:style>
          <a:lnRef idx="2">
            <a:schemeClr val="accent3"/>
          </a:lnRef>
          <a:fillRef idx="1">
            <a:schemeClr val="lt1"/>
          </a:fillRef>
          <a:effectRef idx="0">
            <a:schemeClr val="accent3"/>
          </a:effectRef>
          <a:fontRef idx="minor">
            <a:schemeClr val="dk1"/>
          </a:fontRef>
        </p:style>
        <p:txBody>
          <a:bodyPr>
            <a:normAutofit fontScale="77500" lnSpcReduction="20000"/>
          </a:bodyPr>
          <a:lstStyle/>
          <a:p>
            <a:endParaRPr lang="es-MX" dirty="0" smtClean="0"/>
          </a:p>
          <a:p>
            <a:r>
              <a:rPr lang="es-MX" dirty="0" smtClean="0"/>
              <a:t>Por </a:t>
            </a:r>
            <a:r>
              <a:rPr lang="es-MX" dirty="0" smtClean="0"/>
              <a:t>este hecho es que se nos hace muy relevante realizar este proyecto para que nuestro lago siga cumpliendo esta función y se logre su descontaminación. </a:t>
            </a:r>
            <a:endParaRPr lang="es-PE" dirty="0" smtClean="0"/>
          </a:p>
          <a:p>
            <a:r>
              <a:rPr lang="es-MX" dirty="0" smtClean="0"/>
              <a:t>De modo que la imagen de la ciudad cambie, y nos dé una mejor calidad de vida, dado que si se sigue incidiendo en esta contaminación entonces es una amenaza y en particular el bienestar de las generaciones actuales y futuras. </a:t>
            </a:r>
            <a:endParaRPr lang="es-PE" dirty="0" smtClean="0"/>
          </a:p>
          <a:p>
            <a:endParaRPr lang="es-PE" dirty="0"/>
          </a:p>
        </p:txBody>
      </p:sp>
      <p:sp>
        <p:nvSpPr>
          <p:cNvPr id="6" name="5 Marcador de contenido"/>
          <p:cNvSpPr>
            <a:spLocks noGrp="1"/>
          </p:cNvSpPr>
          <p:nvPr>
            <p:ph sz="quarter" idx="4"/>
          </p:nvPr>
        </p:nvSpPr>
        <p:spPr>
          <a:xfrm>
            <a:off x="4645025" y="1071546"/>
            <a:ext cx="4041775" cy="4314511"/>
          </a:xfrm>
        </p:spPr>
        <p:style>
          <a:lnRef idx="2">
            <a:schemeClr val="accent2"/>
          </a:lnRef>
          <a:fillRef idx="1">
            <a:schemeClr val="lt1"/>
          </a:fillRef>
          <a:effectRef idx="0">
            <a:schemeClr val="accent2"/>
          </a:effectRef>
          <a:fontRef idx="minor">
            <a:schemeClr val="dk1"/>
          </a:fontRef>
        </p:style>
        <p:txBody>
          <a:bodyPr>
            <a:normAutofit fontScale="62500" lnSpcReduction="20000"/>
          </a:bodyPr>
          <a:lstStyle/>
          <a:p>
            <a:endParaRPr lang="es-ES" dirty="0" smtClean="0"/>
          </a:p>
          <a:p>
            <a:pPr algn="just"/>
            <a:r>
              <a:rPr lang="es-ES" dirty="0" smtClean="0"/>
              <a:t>En </a:t>
            </a:r>
            <a:r>
              <a:rPr lang="es-ES" dirty="0" smtClean="0"/>
              <a:t>el distrito de puno enfrentamos el reto de una gestión integral  de los residuos sólidos, considerando el cambio de los patrones de consumo   y la cultura de lo descartable incide significativamente en la cantidad y calidad de los residuos sólidos que nuestra ciudad genera día a día.</a:t>
            </a:r>
            <a:endParaRPr lang="es-PE" dirty="0" smtClean="0"/>
          </a:p>
          <a:p>
            <a:pPr algn="just"/>
            <a:r>
              <a:rPr lang="es-MX" dirty="0" smtClean="0"/>
              <a:t> </a:t>
            </a:r>
            <a:endParaRPr lang="es-PE" dirty="0" smtClean="0"/>
          </a:p>
          <a:p>
            <a:pPr algn="just"/>
            <a:r>
              <a:rPr lang="es-MX" dirty="0" smtClean="0"/>
              <a:t>Otra mayor causa de mortalidad de mayor incidencia corresponden a la bronconeumonía no especificada en 8%, siendo la insuficiencia renal no especificada de orden 5.7%. Esto también debido a los factores climatológicos explicados anteriormente. </a:t>
            </a:r>
            <a:endParaRPr lang="es-PE" dirty="0" smtClean="0"/>
          </a:p>
          <a:p>
            <a:pPr algn="just"/>
            <a:endParaRPr lang="es-P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71480"/>
            <a:ext cx="4038600" cy="5435811"/>
          </a:xfrm>
        </p:spPr>
        <p:style>
          <a:lnRef idx="2">
            <a:schemeClr val="accent3"/>
          </a:lnRef>
          <a:fillRef idx="1">
            <a:schemeClr val="lt1"/>
          </a:fillRef>
          <a:effectRef idx="0">
            <a:schemeClr val="accent3"/>
          </a:effectRef>
          <a:fontRef idx="minor">
            <a:schemeClr val="dk1"/>
          </a:fontRef>
        </p:style>
        <p:txBody>
          <a:bodyPr>
            <a:normAutofit fontScale="47500" lnSpcReduction="20000"/>
          </a:bodyPr>
          <a:lstStyle/>
          <a:p>
            <a:endParaRPr lang="es-MX" b="1" dirty="0" smtClean="0"/>
          </a:p>
          <a:p>
            <a:pPr algn="ctr">
              <a:buNone/>
            </a:pPr>
            <a:r>
              <a:rPr lang="es-MX" b="1" dirty="0" smtClean="0"/>
              <a:t>Morbilidad</a:t>
            </a:r>
          </a:p>
          <a:p>
            <a:r>
              <a:rPr lang="es-MX" dirty="0" smtClean="0"/>
              <a:t>Las </a:t>
            </a:r>
            <a:r>
              <a:rPr lang="es-MX" dirty="0" smtClean="0"/>
              <a:t>Enfermedades de las Vías Respiratorias superiores ocupan el primer lugar con una tasa de incidencia de 434 por 1000 habitantes, en segundo lugar se ubican las afecciones dentales y </a:t>
            </a:r>
            <a:r>
              <a:rPr lang="es-MX" dirty="0" err="1" smtClean="0"/>
              <a:t>periodontales</a:t>
            </a:r>
            <a:r>
              <a:rPr lang="es-MX" dirty="0" smtClean="0"/>
              <a:t>, en tercer lugar se encuentran otras enfermedades infecciosas y parasitarias, y en cuarto lugar son las deficiencias de nutrición.</a:t>
            </a:r>
            <a:endParaRPr lang="es-PE" dirty="0" smtClean="0"/>
          </a:p>
          <a:p>
            <a:r>
              <a:rPr lang="es-MX" dirty="0" smtClean="0"/>
              <a:t>Este comportamiento se ajusta al perfil de la morbilidad nacional y a la mayoría de regiones del país; se asume como factores determinantes al bajo nivel educativo, deficientes condiciones sanitarias, mal estado nutricional y pobreza extrema.</a:t>
            </a:r>
            <a:endParaRPr lang="es-PE" dirty="0" smtClean="0"/>
          </a:p>
          <a:p>
            <a:r>
              <a:rPr lang="es-MX" dirty="0" smtClean="0"/>
              <a:t>Las enfermedades infecciosas intestinales abarca un 6% ocupando un tercer lugar de todas las demás enfermedades, esta enfermedad básicamente se produce porque comemos alimentos sin lavar o porque vivimos en </a:t>
            </a:r>
            <a:r>
              <a:rPr lang="es-MX" b="1" dirty="0" smtClean="0"/>
              <a:t>tanta contaminación </a:t>
            </a:r>
            <a:r>
              <a:rPr lang="es-MX" dirty="0" smtClean="0"/>
              <a:t>que muchas veces los niños son los mas expuestos a estas enfermedades. Porque son ellos los que necesitan de </a:t>
            </a:r>
            <a:r>
              <a:rPr lang="es-MX" dirty="0" err="1" smtClean="0"/>
              <a:t>areas</a:t>
            </a:r>
            <a:r>
              <a:rPr lang="es-MX" dirty="0" smtClean="0"/>
              <a:t> de recreación y generalmente en estos lugares están ubicados bastantes focos infecciosos que de alguna manera contribuyen a esta enfermedad. </a:t>
            </a:r>
            <a:endParaRPr lang="es-PE" dirty="0" smtClean="0"/>
          </a:p>
          <a:p>
            <a:endParaRPr lang="es-PE" dirty="0"/>
          </a:p>
        </p:txBody>
      </p:sp>
      <p:sp>
        <p:nvSpPr>
          <p:cNvPr id="6" name="5 Marcador de contenido"/>
          <p:cNvSpPr>
            <a:spLocks noGrp="1"/>
          </p:cNvSpPr>
          <p:nvPr>
            <p:ph sz="half" idx="2"/>
          </p:nvPr>
        </p:nvSpPr>
        <p:spPr>
          <a:xfrm>
            <a:off x="4648200" y="571480"/>
            <a:ext cx="4038600" cy="5435811"/>
          </a:xfrm>
        </p:spPr>
        <p:style>
          <a:lnRef idx="2">
            <a:schemeClr val="accent4"/>
          </a:lnRef>
          <a:fillRef idx="1">
            <a:schemeClr val="lt1"/>
          </a:fillRef>
          <a:effectRef idx="0">
            <a:schemeClr val="accent4"/>
          </a:effectRef>
          <a:fontRef idx="minor">
            <a:schemeClr val="dk1"/>
          </a:fontRef>
        </p:style>
        <p:txBody>
          <a:bodyPr>
            <a:normAutofit fontScale="47500" lnSpcReduction="20000"/>
          </a:bodyPr>
          <a:lstStyle/>
          <a:p>
            <a:pPr algn="ctr"/>
            <a:endParaRPr lang="es-MX" b="1" dirty="0" smtClean="0"/>
          </a:p>
          <a:p>
            <a:pPr algn="ctr">
              <a:buNone/>
            </a:pPr>
            <a:r>
              <a:rPr lang="es-MX" b="1" dirty="0" smtClean="0"/>
              <a:t>ASPECTOS </a:t>
            </a:r>
            <a:r>
              <a:rPr lang="es-MX" b="1" dirty="0" smtClean="0"/>
              <a:t>ECONÓMICOS</a:t>
            </a:r>
            <a:r>
              <a:rPr lang="es-MX" dirty="0" smtClean="0"/>
              <a:t> </a:t>
            </a:r>
            <a:endParaRPr lang="es-MX" dirty="0" smtClean="0"/>
          </a:p>
          <a:p>
            <a:r>
              <a:rPr lang="es-MX" dirty="0" smtClean="0"/>
              <a:t>PUNO </a:t>
            </a:r>
            <a:r>
              <a:rPr lang="es-MX" dirty="0" smtClean="0"/>
              <a:t>es reconocida como lugar turístico ya sea por sus culturas o sus distintos lugares turísticos así como el lago Titicaca considerado como maravilla natural del mundo.</a:t>
            </a:r>
            <a:endParaRPr lang="es-PE" dirty="0" smtClean="0"/>
          </a:p>
          <a:p>
            <a:r>
              <a:rPr lang="es-MX" dirty="0" smtClean="0"/>
              <a:t>Puno es uno de los principales focos receptores de los flujos migratorios a nivel regional y departamental, cuya migración es del medio rural hacia el medio urbano, con el único objetivo de mejorar las condiciones de vida.</a:t>
            </a:r>
            <a:endParaRPr lang="es-PE" dirty="0" smtClean="0"/>
          </a:p>
          <a:p>
            <a:r>
              <a:rPr lang="es-MX" dirty="0" smtClean="0"/>
              <a:t>La población en edad de trabajar en la provincia de Puno es de 6 años a más, según el INEI-2007, está representado por el 29.9 % que se dedica a la actividad pecuaria. Mientras en la capital de la provincia predomina la actividad de servicios en general: educación, salud, instituciones públicas, hotelería, transportes terrestres y acuáticos, etc.</a:t>
            </a:r>
            <a:endParaRPr lang="es-PE" dirty="0" smtClean="0"/>
          </a:p>
          <a:p>
            <a:endParaRPr lang="es-P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half" idx="1"/>
          </p:nvPr>
        </p:nvSpPr>
        <p:spPr>
          <a:xfrm>
            <a:off x="457200" y="357166"/>
            <a:ext cx="4038600" cy="5650125"/>
          </a:xfrm>
        </p:spPr>
        <p:style>
          <a:lnRef idx="2">
            <a:schemeClr val="accent2"/>
          </a:lnRef>
          <a:fillRef idx="1">
            <a:schemeClr val="lt1"/>
          </a:fillRef>
          <a:effectRef idx="0">
            <a:schemeClr val="accent2"/>
          </a:effectRef>
          <a:fontRef idx="minor">
            <a:schemeClr val="dk1"/>
          </a:fontRef>
        </p:style>
        <p:txBody>
          <a:bodyPr>
            <a:normAutofit/>
          </a:bodyPr>
          <a:lstStyle/>
          <a:p>
            <a:endParaRPr lang="es-MX" b="1" dirty="0" smtClean="0"/>
          </a:p>
          <a:p>
            <a:pPr algn="ctr">
              <a:buNone/>
            </a:pPr>
            <a:r>
              <a:rPr lang="es-MX" b="1" dirty="0" smtClean="0"/>
              <a:t>LA </a:t>
            </a:r>
            <a:r>
              <a:rPr lang="es-MX" b="1" dirty="0" smtClean="0"/>
              <a:t>ACTIVIDAD ECONÓMICA</a:t>
            </a:r>
            <a:r>
              <a:rPr lang="es-MX" dirty="0" smtClean="0"/>
              <a:t> </a:t>
            </a:r>
            <a:endParaRPr lang="es-MX" dirty="0" smtClean="0"/>
          </a:p>
          <a:p>
            <a:pPr algn="just">
              <a:buFont typeface="Wingdings" pitchFamily="2" charset="2"/>
              <a:buChar char="v"/>
            </a:pPr>
            <a:r>
              <a:rPr lang="es-MX" sz="1300" dirty="0" smtClean="0"/>
              <a:t>Que se realiza en </a:t>
            </a:r>
            <a:r>
              <a:rPr lang="es-MX" sz="1300" dirty="0" smtClean="0"/>
              <a:t>nuestro ciudad es la de comercio menor que alcanza un 17,84% del total de las demás actividades entonces el comercio menor es el que genera mayor ingreso a puno; y esta actividad también vendría a ser una de las actividades que genera mayor contaminación dado que por ejemplo en las ferias sabatinas después de haber expendido sus productos quedan enormes cantidades de desechos o residuos sólidos. </a:t>
            </a:r>
            <a:endParaRPr lang="es-PE" sz="1300" dirty="0" smtClean="0"/>
          </a:p>
          <a:p>
            <a:endParaRPr lang="es-PE" dirty="0"/>
          </a:p>
        </p:txBody>
      </p:sp>
      <p:sp>
        <p:nvSpPr>
          <p:cNvPr id="3" name="2 Marcador de contenido"/>
          <p:cNvSpPr>
            <a:spLocks noGrp="1"/>
          </p:cNvSpPr>
          <p:nvPr>
            <p:ph sz="half" idx="2"/>
          </p:nvPr>
        </p:nvSpPr>
        <p:spPr>
          <a:xfrm>
            <a:off x="4648200" y="214290"/>
            <a:ext cx="4038600" cy="6429420"/>
          </a:xfrm>
        </p:spPr>
        <p:style>
          <a:lnRef idx="2">
            <a:schemeClr val="accent6"/>
          </a:lnRef>
          <a:fillRef idx="1">
            <a:schemeClr val="lt1"/>
          </a:fillRef>
          <a:effectRef idx="0">
            <a:schemeClr val="accent6"/>
          </a:effectRef>
          <a:fontRef idx="minor">
            <a:schemeClr val="dk1"/>
          </a:fontRef>
        </p:style>
        <p:txBody>
          <a:bodyPr>
            <a:normAutofit/>
          </a:bodyPr>
          <a:lstStyle/>
          <a:p>
            <a:pPr algn="ctr">
              <a:buNone/>
            </a:pPr>
            <a:endParaRPr lang="es-MX" sz="1700" b="1" dirty="0" smtClean="0"/>
          </a:p>
          <a:p>
            <a:pPr algn="ctr">
              <a:buNone/>
            </a:pPr>
            <a:r>
              <a:rPr lang="es-MX" sz="1700" b="1" dirty="0" smtClean="0"/>
              <a:t>EDUCACIÓN</a:t>
            </a:r>
          </a:p>
          <a:p>
            <a:pPr>
              <a:buFont typeface="Wingdings" pitchFamily="2" charset="2"/>
              <a:buChar char="ü"/>
            </a:pPr>
            <a:r>
              <a:rPr lang="es-MX" sz="1400" dirty="0" smtClean="0">
                <a:cs typeface="Arial" pitchFamily="34" charset="0"/>
              </a:rPr>
              <a:t>El </a:t>
            </a:r>
            <a:r>
              <a:rPr lang="es-MX" sz="1400" dirty="0" smtClean="0">
                <a:cs typeface="Arial" pitchFamily="34" charset="0"/>
              </a:rPr>
              <a:t>sistema educativo en las últimas décadas ha implementado, proyectos, programas, ensayos de modelos, reformas, ente otros, que no necesariamente dieron resultados, uno de los problemas es que no se toma en cuenta la diversidad de la población. Como es el caso de Puno que tiene manifestaciones de pluriculturalidad y multilingüismo específicas y los programas aplicados no responden a las características culturales de la zona. </a:t>
            </a:r>
            <a:endParaRPr lang="es-PE" sz="1400" dirty="0" smtClean="0">
              <a:cs typeface="Arial" pitchFamily="34" charset="0"/>
            </a:endParaRPr>
          </a:p>
          <a:p>
            <a:r>
              <a:rPr lang="es-MX" sz="1400" dirty="0" smtClean="0">
                <a:cs typeface="Arial" pitchFamily="34" charset="0"/>
              </a:rPr>
              <a:t>Existen también otros factores como por ejemplo los </a:t>
            </a:r>
            <a:r>
              <a:rPr lang="es-MX" sz="1400" b="1" dirty="0" smtClean="0">
                <a:cs typeface="Arial" pitchFamily="34" charset="0"/>
              </a:rPr>
              <a:t>servicios básicos</a:t>
            </a:r>
            <a:r>
              <a:rPr lang="es-MX" sz="1400" dirty="0" smtClean="0">
                <a:cs typeface="Arial" pitchFamily="34" charset="0"/>
              </a:rPr>
              <a:t> que son factores que de todas maneras ayudaran a mejorar la calidad de vida. </a:t>
            </a:r>
            <a:endParaRPr lang="es-PE" sz="1400" dirty="0" smtClean="0">
              <a:cs typeface="Arial" pitchFamily="34" charset="0"/>
            </a:endParaRPr>
          </a:p>
          <a:p>
            <a:endParaRPr lang="es-PE" sz="1400" dirty="0" smtClean="0">
              <a:cs typeface="Arial" pitchFamily="34" charset="0"/>
            </a:endParaRPr>
          </a:p>
          <a:p>
            <a:r>
              <a:rPr lang="es-MX" sz="1400" dirty="0" smtClean="0">
                <a:cs typeface="Arial" pitchFamily="34" charset="0"/>
              </a:rPr>
              <a:t> Realizando un análisis genérico según a todos estos indicadores concluimos que se necesita con urgencia un proyecto que ayude de alguna manera combatir a todo ello y que se logre una cultura de la basura y con esto la mejora de la calidad de vida  de la población</a:t>
            </a:r>
            <a:r>
              <a:rPr lang="es-MX" sz="1400" dirty="0" smtClean="0">
                <a:cs typeface="Arial" pitchFamily="34" charset="0"/>
              </a:rPr>
              <a:t>.</a:t>
            </a:r>
            <a:endParaRPr lang="es-PE" sz="1400" dirty="0" smtClean="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33</TotalTime>
  <Words>1089</Words>
  <Application>Microsoft Office PowerPoint</Application>
  <PresentationFormat>Presentación en pantalla (4:3)</PresentationFormat>
  <Paragraphs>41</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Concurrencia</vt:lpstr>
      <vt:lpstr>Diapositiva 1</vt:lpstr>
      <vt:lpstr>Diapositiva 2</vt:lpstr>
      <vt:lpstr>Diapositiva 3</vt:lpstr>
      <vt:lpstr>Diapositiva 4</vt:lpstr>
      <vt:lpstr>Diapositiva 5</vt:lpstr>
      <vt:lpstr>Diapositiva 6</vt:lpstr>
    </vt:vector>
  </TitlesOfParts>
  <Company>Windows XP Titan Ultimate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Usuario</cp:lastModifiedBy>
  <cp:revision>4</cp:revision>
  <dcterms:created xsi:type="dcterms:W3CDTF">2014-10-23T05:42:03Z</dcterms:created>
  <dcterms:modified xsi:type="dcterms:W3CDTF">2014-10-23T06:15:26Z</dcterms:modified>
</cp:coreProperties>
</file>